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323" r:id="rId4"/>
    <p:sldId id="283" r:id="rId5"/>
    <p:sldId id="291" r:id="rId6"/>
    <p:sldId id="281" r:id="rId7"/>
    <p:sldId id="285" r:id="rId8"/>
    <p:sldId id="287" r:id="rId9"/>
    <p:sldId id="289" r:id="rId10"/>
    <p:sldId id="299" r:id="rId11"/>
    <p:sldId id="286" r:id="rId12"/>
    <p:sldId id="324" r:id="rId13"/>
    <p:sldId id="325" r:id="rId14"/>
    <p:sldId id="326" r:id="rId15"/>
    <p:sldId id="328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5D"/>
    <a:srgbClr val="411564"/>
    <a:srgbClr val="0A5F55"/>
    <a:srgbClr val="A3238E"/>
    <a:srgbClr val="5B5C65"/>
    <a:srgbClr val="C4CBCF"/>
    <a:srgbClr val="C4C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567" autoAdjust="0"/>
  </p:normalViewPr>
  <p:slideViewPr>
    <p:cSldViewPr snapToGrid="0" snapToObjects="1">
      <p:cViewPr varScale="1">
        <p:scale>
          <a:sx n="137" d="100"/>
          <a:sy n="137" d="100"/>
        </p:scale>
        <p:origin x="74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EA57A-AD45-4FEF-A5A1-12D308018BDB}" type="datetimeFigureOut">
              <a:rPr lang="pt-BR" smtClean="0"/>
              <a:t>12/02/2020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4A564-3F34-4D5D-97D1-9247FA876E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69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4A564-3F34-4D5D-97D1-9247FA876EC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02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4A564-3F34-4D5D-97D1-9247FA876EC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85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4A564-3F34-4D5D-97D1-9247FA876EC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4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7931"/>
            <a:ext cx="7772400" cy="8744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79621"/>
            <a:ext cx="6400800" cy="1042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C4CBC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623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A5F55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01129"/>
            <a:ext cx="8229600" cy="308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5F55"/>
                </a:solidFill>
              </a:defRPr>
            </a:lvl1pPr>
            <a:lvl2pPr>
              <a:defRPr>
                <a:solidFill>
                  <a:srgbClr val="0A5F55"/>
                </a:solidFill>
              </a:defRPr>
            </a:lvl2pPr>
            <a:lvl3pPr>
              <a:defRPr>
                <a:solidFill>
                  <a:srgbClr val="0A5F55"/>
                </a:solidFill>
              </a:defRPr>
            </a:lvl3pPr>
            <a:lvl4pPr>
              <a:defRPr>
                <a:solidFill>
                  <a:srgbClr val="0A5F55"/>
                </a:solidFill>
              </a:defRPr>
            </a:lvl4pPr>
            <a:lvl5pPr>
              <a:defRPr>
                <a:solidFill>
                  <a:srgbClr val="0A5F55"/>
                </a:solidFill>
              </a:defRPr>
            </a:lvl5pPr>
          </a:lstStyle>
          <a:p>
            <a:pPr lvl="0"/>
            <a:r>
              <a:rPr lang="en-US" dirty="0"/>
              <a:t>Texto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12987" y="2160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_al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37760" y="124623"/>
            <a:ext cx="7349039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995D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7760" y="1401129"/>
            <a:ext cx="7349039" cy="308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5F55"/>
                </a:solidFill>
              </a:defRPr>
            </a:lvl1pPr>
            <a:lvl2pPr>
              <a:defRPr>
                <a:solidFill>
                  <a:srgbClr val="0A5F55"/>
                </a:solidFill>
              </a:defRPr>
            </a:lvl2pPr>
            <a:lvl3pPr>
              <a:defRPr>
                <a:solidFill>
                  <a:srgbClr val="0A5F55"/>
                </a:solidFill>
              </a:defRPr>
            </a:lvl3pPr>
            <a:lvl4pPr>
              <a:defRPr>
                <a:solidFill>
                  <a:srgbClr val="0A5F55"/>
                </a:solidFill>
              </a:defRPr>
            </a:lvl4pPr>
            <a:lvl5pPr>
              <a:defRPr>
                <a:solidFill>
                  <a:srgbClr val="0A5F55"/>
                </a:solidFill>
              </a:defRPr>
            </a:lvl5pPr>
          </a:lstStyle>
          <a:p>
            <a:pPr lvl="0"/>
            <a:r>
              <a:rPr lang="en-U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76041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_al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-112987" y="2160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37760" y="124623"/>
            <a:ext cx="7349039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411564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7760" y="1401129"/>
            <a:ext cx="7349039" cy="308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5F55"/>
                </a:solidFill>
              </a:defRPr>
            </a:lvl1pPr>
            <a:lvl2pPr>
              <a:defRPr>
                <a:solidFill>
                  <a:srgbClr val="0A5F55"/>
                </a:solidFill>
              </a:defRPr>
            </a:lvl2pPr>
            <a:lvl3pPr>
              <a:defRPr>
                <a:solidFill>
                  <a:srgbClr val="0A5F55"/>
                </a:solidFill>
              </a:defRPr>
            </a:lvl3pPr>
            <a:lvl4pPr>
              <a:defRPr>
                <a:solidFill>
                  <a:srgbClr val="0A5F55"/>
                </a:solidFill>
              </a:defRPr>
            </a:lvl4pPr>
            <a:lvl5pPr>
              <a:defRPr>
                <a:solidFill>
                  <a:srgbClr val="0A5F55"/>
                </a:solidFill>
              </a:defRPr>
            </a:lvl5pPr>
          </a:lstStyle>
          <a:p>
            <a:pPr lvl="0"/>
            <a:r>
              <a:rPr lang="en-U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15974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_al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-112987" y="2160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37760" y="124623"/>
            <a:ext cx="7349039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995D"/>
                </a:solidFill>
              </a:defRPr>
            </a:lvl1pPr>
          </a:lstStyle>
          <a:p>
            <a:r>
              <a:rPr lang="en-US" dirty="0"/>
              <a:t>Título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7760" y="1401129"/>
            <a:ext cx="7349039" cy="308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5F55"/>
                </a:solidFill>
              </a:defRPr>
            </a:lvl1pPr>
            <a:lvl2pPr>
              <a:defRPr>
                <a:solidFill>
                  <a:srgbClr val="0A5F55"/>
                </a:solidFill>
              </a:defRPr>
            </a:lvl2pPr>
            <a:lvl3pPr>
              <a:defRPr>
                <a:solidFill>
                  <a:srgbClr val="0A5F55"/>
                </a:solidFill>
              </a:defRPr>
            </a:lvl3pPr>
            <a:lvl4pPr>
              <a:defRPr>
                <a:solidFill>
                  <a:srgbClr val="0A5F55"/>
                </a:solidFill>
              </a:defRPr>
            </a:lvl4pPr>
            <a:lvl5pPr>
              <a:defRPr>
                <a:solidFill>
                  <a:srgbClr val="0A5F55"/>
                </a:solidFill>
              </a:defRPr>
            </a:lvl5pPr>
          </a:lstStyle>
          <a:p>
            <a:pPr lvl="0"/>
            <a:r>
              <a:rPr lang="en-U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49145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23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1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inal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171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template_ppt_wide-10.png">
            <a:extLst>
              <a:ext uri="{FF2B5EF4-FFF2-40B4-BE49-F238E27FC236}">
                <a16:creationId xmlns:a16="http://schemas.microsoft.com/office/drawing/2014/main" id="{78BBD8D2-45F3-477C-97AB-2E77FAFA7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14221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540023" y="1115090"/>
            <a:ext cx="3696287" cy="1"/>
          </a:xfrm>
          <a:prstGeom prst="line">
            <a:avLst/>
          </a:prstGeom>
          <a:ln w="6350" cmpd="sng">
            <a:solidFill>
              <a:srgbClr val="C4C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8186" y="1326314"/>
            <a:ext cx="8400278" cy="4072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003F1A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Nome do </a:t>
            </a:r>
            <a:r>
              <a:rPr lang="en-US" dirty="0" err="1"/>
              <a:t>Diretor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48186" y="1746934"/>
            <a:ext cx="8400278" cy="4072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solidFill>
                  <a:srgbClr val="128A4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40023" y="2456305"/>
            <a:ext cx="3696287" cy="1"/>
          </a:xfrm>
          <a:prstGeom prst="line">
            <a:avLst/>
          </a:prstGeom>
          <a:ln w="6350" cmpd="sng">
            <a:solidFill>
              <a:srgbClr val="C4C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8186" y="2717209"/>
            <a:ext cx="8400278" cy="4072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003F1A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Nome do </a:t>
            </a:r>
            <a:r>
              <a:rPr lang="en-US" dirty="0" err="1"/>
              <a:t>Apresentador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8186" y="3137829"/>
            <a:ext cx="8400278" cy="4072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solidFill>
                  <a:srgbClr val="128A4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Área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48186" y="3550513"/>
            <a:ext cx="8400278" cy="4072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solidFill>
                  <a:srgbClr val="128A4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pic>
        <p:nvPicPr>
          <p:cNvPr id="20" name="Picture 15" descr="logo_brasil_fundo_transparente_WEB.png">
            <a:extLst>
              <a:ext uri="{FF2B5EF4-FFF2-40B4-BE49-F238E27FC236}">
                <a16:creationId xmlns:a16="http://schemas.microsoft.com/office/drawing/2014/main" id="{C9EB986D-2B79-49B4-A9DD-2A64E3098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20" y="215671"/>
            <a:ext cx="1602510" cy="85007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275FCEA-7E78-46A7-9913-006243FF43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66" y="133585"/>
            <a:ext cx="1398966" cy="10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4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7931"/>
            <a:ext cx="7772400" cy="8744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79621"/>
            <a:ext cx="6400800" cy="1042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A323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1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7931"/>
            <a:ext cx="7772400" cy="8744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5B5C65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79621"/>
            <a:ext cx="6400800" cy="1042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2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ppt_wide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142214"/>
          </a:xfrm>
          <a:prstGeom prst="rect">
            <a:avLst/>
          </a:prstGeom>
        </p:spPr>
      </p:pic>
      <p:pic>
        <p:nvPicPr>
          <p:cNvPr id="16" name="Picture 15" descr="logo_brasil_fundo_transparente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20" y="894740"/>
            <a:ext cx="1602510" cy="850078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553992" y="1875062"/>
            <a:ext cx="3840069" cy="1"/>
          </a:xfrm>
          <a:prstGeom prst="line">
            <a:avLst/>
          </a:prstGeom>
          <a:ln w="6350" cmpd="sng">
            <a:solidFill>
              <a:srgbClr val="C4C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084" y="2104199"/>
            <a:ext cx="9092420" cy="44076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="0" i="0" baseline="0">
                <a:solidFill>
                  <a:srgbClr val="003F1A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Nome da </a:t>
            </a:r>
            <a:r>
              <a:rPr lang="en-US" dirty="0" err="1"/>
              <a:t>Diretoria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084" y="2591158"/>
            <a:ext cx="9092420" cy="44076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 b="0" i="0" baseline="0">
                <a:solidFill>
                  <a:srgbClr val="128A4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Nome da </a:t>
            </a:r>
            <a:r>
              <a:rPr lang="en-US" dirty="0" err="1"/>
              <a:t>Área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607101" y="3318852"/>
            <a:ext cx="5616659" cy="1"/>
          </a:xfrm>
          <a:prstGeom prst="line">
            <a:avLst/>
          </a:prstGeom>
          <a:ln w="6350" cmpd="sng">
            <a:solidFill>
              <a:srgbClr val="C4C9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CE99D6E9-D531-446D-8C2B-6C5BD82DDF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66" y="812654"/>
            <a:ext cx="1398966" cy="10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8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Seçã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0856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5B5C65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8342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C4CBC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22239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Seçã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0856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411564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8342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A3238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2163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Seção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0856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A5F55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8342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995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91260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623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01129"/>
            <a:ext cx="8229600" cy="308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5F55"/>
                </a:solidFill>
              </a:defRPr>
            </a:lvl1pPr>
            <a:lvl2pPr>
              <a:defRPr>
                <a:solidFill>
                  <a:srgbClr val="0A5F55"/>
                </a:solidFill>
              </a:defRPr>
            </a:lvl2pPr>
            <a:lvl3pPr>
              <a:defRPr>
                <a:solidFill>
                  <a:srgbClr val="0A5F55"/>
                </a:solidFill>
              </a:defRPr>
            </a:lvl3pPr>
            <a:lvl4pPr>
              <a:defRPr>
                <a:solidFill>
                  <a:srgbClr val="0A5F55"/>
                </a:solidFill>
              </a:defRPr>
            </a:lvl4pPr>
            <a:lvl5pPr>
              <a:defRPr>
                <a:solidFill>
                  <a:srgbClr val="0A5F55"/>
                </a:solidFill>
              </a:defRPr>
            </a:lvl5pPr>
          </a:lstStyle>
          <a:p>
            <a:pPr lvl="0"/>
            <a:r>
              <a:rPr lang="en-U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52573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4623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01129"/>
            <a:ext cx="8229600" cy="30824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A5F55"/>
                </a:solidFill>
              </a:defRPr>
            </a:lvl1pPr>
            <a:lvl2pPr>
              <a:defRPr>
                <a:solidFill>
                  <a:srgbClr val="0A5F55"/>
                </a:solidFill>
              </a:defRPr>
            </a:lvl2pPr>
            <a:lvl3pPr>
              <a:defRPr>
                <a:solidFill>
                  <a:srgbClr val="0A5F55"/>
                </a:solidFill>
              </a:defRPr>
            </a:lvl3pPr>
            <a:lvl4pPr>
              <a:defRPr>
                <a:solidFill>
                  <a:srgbClr val="0A5F55"/>
                </a:solidFill>
              </a:defRPr>
            </a:lvl4pPr>
            <a:lvl5pPr>
              <a:defRPr>
                <a:solidFill>
                  <a:srgbClr val="0A5F55"/>
                </a:solidFill>
              </a:defRPr>
            </a:lvl5pPr>
          </a:lstStyle>
          <a:p>
            <a:pPr lvl="0"/>
            <a:r>
              <a:rPr lang="en-US" dirty="0"/>
              <a:t>Texto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12987" y="2160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2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78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3" r:id="rId4"/>
    <p:sldLayoutId id="2147483651" r:id="rId5"/>
    <p:sldLayoutId id="2147483664" r:id="rId6"/>
    <p:sldLayoutId id="2147483665" r:id="rId7"/>
    <p:sldLayoutId id="2147483650" r:id="rId8"/>
    <p:sldLayoutId id="2147483662" r:id="rId9"/>
    <p:sldLayoutId id="2147483663" r:id="rId10"/>
    <p:sldLayoutId id="2147483666" r:id="rId11"/>
    <p:sldLayoutId id="2147483667" r:id="rId12"/>
    <p:sldLayoutId id="2147483668" r:id="rId13"/>
    <p:sldLayoutId id="2147483655" r:id="rId14"/>
    <p:sldLayoutId id="2147483669" r:id="rId15"/>
    <p:sldLayoutId id="2147483670" r:id="rId16"/>
    <p:sldLayoutId id="21474836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med.coop.b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48960"/>
            <a:ext cx="7772400" cy="874497"/>
          </a:xfrm>
        </p:spPr>
        <p:txBody>
          <a:bodyPr>
            <a:normAutofit fontScale="90000"/>
          </a:bodyPr>
          <a:lstStyle/>
          <a:p>
            <a:r>
              <a:rPr lang="en-US" dirty="0"/>
              <a:t>Nova CMB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logo_brasil_fundo_transparente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07" y="742891"/>
            <a:ext cx="1257906" cy="667276"/>
          </a:xfrm>
          <a:prstGeom prst="rect">
            <a:avLst/>
          </a:prstGeom>
        </p:spPr>
      </p:pic>
      <p:pic>
        <p:nvPicPr>
          <p:cNvPr id="10" name="Picture 9" descr="selo-I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19" y="823784"/>
            <a:ext cx="511091" cy="5051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EF906E7-1C63-404D-B3C5-6F06A3F23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616" y="852447"/>
            <a:ext cx="867833" cy="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3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Detalhes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F292747B-C3E9-4944-8B6F-92585F75A238}"/>
              </a:ext>
            </a:extLst>
          </p:cNvPr>
          <p:cNvSpPr txBox="1">
            <a:spLocks/>
          </p:cNvSpPr>
          <p:nvPr/>
        </p:nvSpPr>
        <p:spPr>
          <a:xfrm>
            <a:off x="5074571" y="1305290"/>
            <a:ext cx="3745403" cy="15286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>
              <a:spcBef>
                <a:spcPts val="600"/>
              </a:spcBef>
            </a:pPr>
            <a:r>
              <a:rPr lang="pt-BR" sz="1100" dirty="0"/>
              <a:t>“</a:t>
            </a:r>
            <a:r>
              <a:rPr lang="pt-BR" sz="1100" b="1" dirty="0"/>
              <a:t>Transação</a:t>
            </a:r>
            <a:r>
              <a:rPr lang="pt-BR" sz="1100" dirty="0"/>
              <a:t>”: exibe todas as informações relacionadas a transação</a:t>
            </a:r>
          </a:p>
          <a:p>
            <a:pPr marL="90488" indent="-90488">
              <a:spcBef>
                <a:spcPts val="600"/>
              </a:spcBef>
            </a:pPr>
            <a:r>
              <a:rPr lang="pt-BR" sz="1100" dirty="0"/>
              <a:t>“</a:t>
            </a:r>
            <a:r>
              <a:rPr lang="pt-BR" sz="1100" b="1" dirty="0"/>
              <a:t>Arquivos</a:t>
            </a:r>
            <a:r>
              <a:rPr lang="pt-BR" sz="1100" dirty="0"/>
              <a:t>”: exibe o arquivo que foi enviado para download</a:t>
            </a:r>
          </a:p>
          <a:p>
            <a:pPr marL="90488" indent="-90488">
              <a:spcBef>
                <a:spcPts val="600"/>
              </a:spcBef>
            </a:pPr>
            <a:r>
              <a:rPr lang="pt-BR" sz="1100" dirty="0"/>
              <a:t>“</a:t>
            </a:r>
            <a:r>
              <a:rPr lang="pt-BR" sz="1100" b="1" dirty="0"/>
              <a:t>Transações relacionadas</a:t>
            </a:r>
            <a:r>
              <a:rPr lang="pt-BR" sz="1100" dirty="0"/>
              <a:t>”: exibe uma transação relacionada aquele arquivos, quando houver (</a:t>
            </a:r>
            <a:r>
              <a:rPr lang="pt-BR" sz="1100" dirty="0" err="1"/>
              <a:t>ex</a:t>
            </a:r>
            <a:r>
              <a:rPr lang="pt-BR" sz="1100" dirty="0"/>
              <a:t>: A520/A525)</a:t>
            </a:r>
          </a:p>
          <a:p>
            <a:pPr marL="90488" indent="-90488">
              <a:spcBef>
                <a:spcPts val="600"/>
              </a:spcBef>
            </a:pPr>
            <a:r>
              <a:rPr lang="pt-BR" sz="1100" dirty="0"/>
              <a:t>“</a:t>
            </a:r>
            <a:r>
              <a:rPr lang="pt-BR" sz="1100" b="1" dirty="0"/>
              <a:t>Erros de Validação</a:t>
            </a:r>
            <a:r>
              <a:rPr lang="pt-BR" sz="1100" dirty="0"/>
              <a:t>”: exibe erros que ocorreram durante a validação do arquivo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15D4E3A-68A5-4E5A-B03E-75C9F878D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24" y="1221526"/>
            <a:ext cx="3772876" cy="37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2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Detalhes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2775D7-A3EE-4EE8-B7D4-F32E9414E343}"/>
              </a:ext>
            </a:extLst>
          </p:cNvPr>
          <p:cNvSpPr txBox="1">
            <a:spLocks/>
          </p:cNvSpPr>
          <p:nvPr/>
        </p:nvSpPr>
        <p:spPr>
          <a:xfrm>
            <a:off x="5950741" y="1735177"/>
            <a:ext cx="2604637" cy="5054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>
              <a:spcBef>
                <a:spcPts val="600"/>
              </a:spcBef>
            </a:pPr>
            <a:r>
              <a:rPr lang="pt-BR" sz="1100" dirty="0"/>
              <a:t>“</a:t>
            </a:r>
            <a:r>
              <a:rPr lang="pt-BR" sz="1100" b="1" dirty="0"/>
              <a:t>Histórico</a:t>
            </a:r>
            <a:r>
              <a:rPr lang="pt-BR" sz="1100" dirty="0"/>
              <a:t>”: exibe todas as validações que foram feitas no arquivo.</a:t>
            </a:r>
          </a:p>
          <a:p>
            <a:endParaRPr lang="pt-BR" sz="11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A86F47-84E0-4F15-90BA-877EBB4BF8A9}"/>
              </a:ext>
            </a:extLst>
          </p:cNvPr>
          <p:cNvPicPr/>
          <p:nvPr/>
        </p:nvPicPr>
        <p:blipFill rotWithShape="1">
          <a:blip r:embed="rId2"/>
          <a:srcRect l="52473" t="20965" b="37676"/>
          <a:stretch/>
        </p:blipFill>
        <p:spPr bwMode="auto">
          <a:xfrm>
            <a:off x="942323" y="1510639"/>
            <a:ext cx="4551856" cy="2381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56F5F97-D52A-42CA-9960-CC69D9AB947D}"/>
              </a:ext>
            </a:extLst>
          </p:cNvPr>
          <p:cNvSpPr/>
          <p:nvPr/>
        </p:nvSpPr>
        <p:spPr>
          <a:xfrm>
            <a:off x="851579" y="3001466"/>
            <a:ext cx="4865166" cy="98567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0351F78E-A5A7-4EF4-88FD-68819840BEF9}"/>
              </a:ext>
            </a:extLst>
          </p:cNvPr>
          <p:cNvSpPr/>
          <p:nvPr/>
        </p:nvSpPr>
        <p:spPr>
          <a:xfrm>
            <a:off x="3809898" y="3096433"/>
            <a:ext cx="3825124" cy="795737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u="sng" dirty="0"/>
              <a:t>Atenção</a:t>
            </a:r>
            <a:r>
              <a:rPr lang="pt-BR" sz="1200" b="1" dirty="0"/>
              <a:t>: esta mensagem indica que o arquivo entrará em processo de validação. Ainda não está validado!</a:t>
            </a:r>
          </a:p>
        </p:txBody>
      </p:sp>
    </p:spTree>
    <p:extLst>
      <p:ext uri="{BB962C8B-B14F-4D97-AF65-F5344CB8AC3E}">
        <p14:creationId xmlns:p14="http://schemas.microsoft.com/office/powerpoint/2010/main" val="68921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Detalhes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2775D7-A3EE-4EE8-B7D4-F32E9414E343}"/>
              </a:ext>
            </a:extLst>
          </p:cNvPr>
          <p:cNvSpPr txBox="1">
            <a:spLocks/>
          </p:cNvSpPr>
          <p:nvPr/>
        </p:nvSpPr>
        <p:spPr>
          <a:xfrm>
            <a:off x="6082163" y="1874779"/>
            <a:ext cx="2604637" cy="4147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pt-BR" sz="1100" dirty="0"/>
              <a:t>- Passo a passo do processo de validação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C624DB-DBAA-4D3F-B58C-1F3754E20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02" y="1187644"/>
            <a:ext cx="5156683" cy="34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Detalhes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5D8CF8-C85B-4D8F-973E-550AA0B0A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68" y="1787140"/>
            <a:ext cx="6289506" cy="6559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4FC9606-970A-4C94-940F-B61E0483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68" y="2920839"/>
            <a:ext cx="6294268" cy="49253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466B204-490B-4E2F-A959-C52431277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32" y="4032012"/>
            <a:ext cx="6359864" cy="42054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E2564BE-85CC-4EFD-8A82-6392EC46B9DF}"/>
              </a:ext>
            </a:extLst>
          </p:cNvPr>
          <p:cNvSpPr txBox="1"/>
          <p:nvPr/>
        </p:nvSpPr>
        <p:spPr>
          <a:xfrm>
            <a:off x="552704" y="1423465"/>
            <a:ext cx="6534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ym typeface="Wingdings" panose="05000000000000000000" pitchFamily="2" charset="2"/>
              </a:rPr>
              <a:t> </a:t>
            </a:r>
            <a:r>
              <a:rPr lang="pt-BR" sz="1200" dirty="0"/>
              <a:t>Quando forem detectado erros, o arquivo ficará no “</a:t>
            </a:r>
            <a:r>
              <a:rPr lang="pt-BR" sz="1200" b="1" dirty="0"/>
              <a:t>Rascunho</a:t>
            </a:r>
            <a:r>
              <a:rPr lang="pt-BR" sz="1200" dirty="0"/>
              <a:t>” e aparecerá a seguinte mensagem: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245FDE-BF94-4FE3-BF65-EF9227E35C7F}"/>
              </a:ext>
            </a:extLst>
          </p:cNvPr>
          <p:cNvSpPr txBox="1"/>
          <p:nvPr/>
        </p:nvSpPr>
        <p:spPr>
          <a:xfrm>
            <a:off x="552704" y="2529732"/>
            <a:ext cx="498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ym typeface="Wingdings" panose="05000000000000000000" pitchFamily="2" charset="2"/>
              </a:rPr>
              <a:t> </a:t>
            </a:r>
            <a:r>
              <a:rPr lang="pt-BR" sz="1200" dirty="0"/>
              <a:t>Quando </a:t>
            </a:r>
            <a:r>
              <a:rPr lang="pt-BR" sz="1200" b="1" dirty="0"/>
              <a:t>NÃO</a:t>
            </a:r>
            <a:r>
              <a:rPr lang="pt-BR" sz="1200" dirty="0"/>
              <a:t> existirem erros no arquivo, aparecerá a seguinte mensagem: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936906-FD6C-4FF4-AC28-B497E6F32817}"/>
              </a:ext>
            </a:extLst>
          </p:cNvPr>
          <p:cNvSpPr txBox="1"/>
          <p:nvPr/>
        </p:nvSpPr>
        <p:spPr>
          <a:xfrm>
            <a:off x="558524" y="3582570"/>
            <a:ext cx="7240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ym typeface="Wingdings" panose="05000000000000000000" pitchFamily="2" charset="2"/>
              </a:rPr>
              <a:t> Após o envio com sucesso,</a:t>
            </a:r>
            <a:r>
              <a:rPr lang="pt-BR" sz="1200" dirty="0"/>
              <a:t> o arquivo será movido para a “</a:t>
            </a:r>
            <a:r>
              <a:rPr lang="pt-BR" sz="1200" b="1" dirty="0"/>
              <a:t>Caixa de Saída</a:t>
            </a:r>
            <a:r>
              <a:rPr lang="pt-BR" sz="1200" dirty="0"/>
              <a:t>” e aparecerá a seguinte mensagem:</a:t>
            </a:r>
          </a:p>
        </p:txBody>
      </p:sp>
    </p:spTree>
    <p:extLst>
      <p:ext uri="{BB962C8B-B14F-4D97-AF65-F5344CB8AC3E}">
        <p14:creationId xmlns:p14="http://schemas.microsoft.com/office/powerpoint/2010/main" val="31558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C84F3F5-902B-455F-9462-303D8C474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7" y="1954443"/>
            <a:ext cx="8574103" cy="27132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276717-6450-427F-95FC-7F2BF2FD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Detalhes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D78FC0-CDAC-4EEE-A91E-E5C80137CDC5}"/>
              </a:ext>
            </a:extLst>
          </p:cNvPr>
          <p:cNvSpPr txBox="1"/>
          <p:nvPr/>
        </p:nvSpPr>
        <p:spPr>
          <a:xfrm>
            <a:off x="457199" y="1357046"/>
            <a:ext cx="735359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Para  o A1300, no “Rascunho”, o botão “Enviar” fica habilitado após o “Validar” com sucesso por </a:t>
            </a:r>
            <a:r>
              <a:rPr lang="pt-BR" sz="1200" b="1"/>
              <a:t>24 horas.</a:t>
            </a:r>
            <a:endParaRPr lang="pt-BR" sz="1200" b="1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FAA01F7-7E07-4E7B-9AEB-BF414A942D7F}"/>
              </a:ext>
            </a:extLst>
          </p:cNvPr>
          <p:cNvSpPr/>
          <p:nvPr/>
        </p:nvSpPr>
        <p:spPr>
          <a:xfrm>
            <a:off x="97722" y="3245771"/>
            <a:ext cx="1081924" cy="46767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EA2BC8D4-78E4-4330-836E-28A21A7172DB}"/>
              </a:ext>
            </a:extLst>
          </p:cNvPr>
          <p:cNvSpPr/>
          <p:nvPr/>
        </p:nvSpPr>
        <p:spPr>
          <a:xfrm>
            <a:off x="1263408" y="3275620"/>
            <a:ext cx="984201" cy="46767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8DA8D500-0AC9-42AD-A6A3-A62B4D067943}"/>
              </a:ext>
            </a:extLst>
          </p:cNvPr>
          <p:cNvSpPr/>
          <p:nvPr/>
        </p:nvSpPr>
        <p:spPr>
          <a:xfrm>
            <a:off x="7460620" y="3661855"/>
            <a:ext cx="984201" cy="46767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E255C8FB-14A0-4FD0-AE76-2E4B5535E7C8}"/>
              </a:ext>
            </a:extLst>
          </p:cNvPr>
          <p:cNvCxnSpPr/>
          <p:nvPr/>
        </p:nvCxnSpPr>
        <p:spPr>
          <a:xfrm>
            <a:off x="649154" y="2114986"/>
            <a:ext cx="9004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669599-34D6-4CEA-96FC-7FD83259C3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80" y="1883817"/>
            <a:ext cx="9092420" cy="440764"/>
          </a:xfrm>
        </p:spPr>
        <p:txBody>
          <a:bodyPr/>
          <a:lstStyle/>
          <a:p>
            <a:r>
              <a:rPr lang="pt-BR" sz="1800" dirty="0"/>
              <a:t>Dúvidas podem ser registradas </a:t>
            </a:r>
          </a:p>
          <a:p>
            <a:r>
              <a:rPr lang="pt-BR" sz="1800" dirty="0"/>
              <a:t>no Sistema de Gestão de Demandas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CF10FD-3EB1-4ABF-973A-126E6164CA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55D4D8-D32F-469D-9FAD-820AF743D4E0}"/>
              </a:ext>
            </a:extLst>
          </p:cNvPr>
          <p:cNvSpPr/>
          <p:nvPr/>
        </p:nvSpPr>
        <p:spPr>
          <a:xfrm>
            <a:off x="1540869" y="2698335"/>
            <a:ext cx="56853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Portal Unimed: </a:t>
            </a:r>
            <a:r>
              <a:rPr lang="pt-BR" sz="1100" u="sng" dirty="0">
                <a:solidFill>
                  <a:srgbClr val="333333"/>
                </a:solidFill>
                <a:ea typeface="Calibri" panose="020F0502020204030204" pitchFamily="34" charset="0"/>
                <a:hlinkClick r:id="rId2"/>
              </a:rPr>
              <a:t>www.unimed.coop.br</a:t>
            </a:r>
            <a:r>
              <a:rPr lang="pt-BR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- login na área restrita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Menu: Aplicativos -&gt; Gestão de Demandas -&gt;TI - Sistemas Institucionais 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  <a:cs typeface="Calibri" panose="020F0502020204030204" pitchFamily="34" charset="0"/>
              </a:rPr>
              <a:t>Projeto: Nova CMB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6604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Nova CMB </a:t>
            </a:r>
          </a:p>
        </p:txBody>
      </p:sp>
      <p:pic>
        <p:nvPicPr>
          <p:cNvPr id="7" name="Picture 6" descr="logo_brasil_fundo_transparente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06" y="4495102"/>
            <a:ext cx="979100" cy="519379"/>
          </a:xfrm>
          <a:prstGeom prst="rect">
            <a:avLst/>
          </a:prstGeom>
        </p:spPr>
      </p:pic>
      <p:grpSp>
        <p:nvGrpSpPr>
          <p:cNvPr id="6" name="Grupo 19">
            <a:extLst>
              <a:ext uri="{FF2B5EF4-FFF2-40B4-BE49-F238E27FC236}">
                <a16:creationId xmlns:a16="http://schemas.microsoft.com/office/drawing/2014/main" id="{92AAAC38-00B3-41F4-AF75-AE2BCF57458B}"/>
              </a:ext>
            </a:extLst>
          </p:cNvPr>
          <p:cNvGrpSpPr/>
          <p:nvPr/>
        </p:nvGrpSpPr>
        <p:grpSpPr>
          <a:xfrm>
            <a:off x="613954" y="1383813"/>
            <a:ext cx="8016835" cy="943977"/>
            <a:chOff x="539552" y="1544333"/>
            <a:chExt cx="7342259" cy="732539"/>
          </a:xfrm>
        </p:grpSpPr>
        <p:sp>
          <p:nvSpPr>
            <p:cNvPr id="8" name="Arredondar Retângulo em um Canto Único 4">
              <a:extLst>
                <a:ext uri="{FF2B5EF4-FFF2-40B4-BE49-F238E27FC236}">
                  <a16:creationId xmlns:a16="http://schemas.microsoft.com/office/drawing/2014/main" id="{96598285-050F-4662-8222-85EE52C31F13}"/>
                </a:ext>
              </a:extLst>
            </p:cNvPr>
            <p:cNvSpPr/>
            <p:nvPr/>
          </p:nvSpPr>
          <p:spPr>
            <a:xfrm flipH="1">
              <a:off x="539552" y="1556792"/>
              <a:ext cx="1656184" cy="720080"/>
            </a:xfrm>
            <a:prstGeom prst="round1Rect">
              <a:avLst/>
            </a:prstGeom>
            <a:solidFill>
              <a:srgbClr val="00995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9" name="Arredondar Retângulo em um Canto Único 5">
              <a:extLst>
                <a:ext uri="{FF2B5EF4-FFF2-40B4-BE49-F238E27FC236}">
                  <a16:creationId xmlns:a16="http://schemas.microsoft.com/office/drawing/2014/main" id="{8CB4F8D9-2134-4A12-BFF3-11EEA644401A}"/>
                </a:ext>
              </a:extLst>
            </p:cNvPr>
            <p:cNvSpPr/>
            <p:nvPr/>
          </p:nvSpPr>
          <p:spPr>
            <a:xfrm>
              <a:off x="2230461" y="1544333"/>
              <a:ext cx="5616624" cy="720000"/>
            </a:xfrm>
            <a:prstGeom prst="round1Rect">
              <a:avLst/>
            </a:prstGeom>
            <a:solidFill>
              <a:srgbClr val="FFF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D7A2668-5AD1-47C0-9E68-29FBB85E87E4}"/>
                </a:ext>
              </a:extLst>
            </p:cNvPr>
            <p:cNvSpPr txBox="1"/>
            <p:nvPr/>
          </p:nvSpPr>
          <p:spPr>
            <a:xfrm>
              <a:off x="539553" y="1722294"/>
              <a:ext cx="16190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chemeClr val="bg1"/>
                  </a:solidFill>
                </a:rPr>
                <a:t>O que é?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630606B-EC24-466B-9FB3-07F96D6F4DB0}"/>
                </a:ext>
              </a:extLst>
            </p:cNvPr>
            <p:cNvSpPr/>
            <p:nvPr/>
          </p:nvSpPr>
          <p:spPr>
            <a:xfrm>
              <a:off x="2339752" y="1649762"/>
              <a:ext cx="5542059" cy="549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altLang="ja-JP" sz="1000" dirty="0">
                  <a:latin typeface="Trebuchet MS" panose="020B0603020202020204" pitchFamily="34" charset="0"/>
                </a:rPr>
                <a:t>Ferramenta Institucional u</a:t>
              </a:r>
              <a:r>
                <a:rPr lang="pt-BR" sz="1000" dirty="0">
                  <a:latin typeface="Trebuchet MS" panose="020B0603020202020204" pitchFamily="34" charset="0"/>
                </a:rPr>
                <a:t>tilizada para validação e envio do PTU (Protocolo de Transações Unimed). </a:t>
              </a:r>
            </a:p>
            <a:p>
              <a:pPr algn="just"/>
              <a:r>
                <a:rPr lang="pt-BR" sz="1000" dirty="0">
                  <a:latin typeface="Trebuchet MS" panose="020B0603020202020204" pitchFamily="34" charset="0"/>
                </a:rPr>
                <a:t>Desenvolvida de forma WEB, evitando instalação local.</a:t>
              </a:r>
            </a:p>
            <a:p>
              <a:pPr algn="just"/>
              <a:r>
                <a:rPr lang="pt-BR" sz="1000" dirty="0">
                  <a:latin typeface="Trebuchet MS" panose="020B0603020202020204" pitchFamily="34" charset="0"/>
                </a:rPr>
                <a:t>No momento está disponível para alguns </a:t>
              </a:r>
              <a:r>
                <a:rPr lang="pt-BR" sz="1000" dirty="0" err="1">
                  <a:latin typeface="Trebuchet MS" panose="020B0603020202020204" pitchFamily="34" charset="0"/>
                </a:rPr>
                <a:t>PTUs</a:t>
              </a:r>
              <a:r>
                <a:rPr lang="pt-BR" sz="1000" dirty="0">
                  <a:latin typeface="Trebuchet MS" panose="020B0603020202020204" pitchFamily="34" charset="0"/>
                </a:rPr>
                <a:t>:</a:t>
              </a:r>
            </a:p>
            <a:p>
              <a:pPr algn="just"/>
              <a:r>
                <a:rPr lang="pt-BR" sz="1000" dirty="0">
                  <a:latin typeface="Trebuchet MS" panose="020B0603020202020204" pitchFamily="34" charset="0"/>
                </a:rPr>
                <a:t>- XML: A1300; A100; A410; A520/525; A530/535.      TXT: A400 e A1200</a:t>
              </a:r>
            </a:p>
          </p:txBody>
        </p:sp>
      </p:grpSp>
      <p:grpSp>
        <p:nvGrpSpPr>
          <p:cNvPr id="17" name="Grupo 19">
            <a:extLst>
              <a:ext uri="{FF2B5EF4-FFF2-40B4-BE49-F238E27FC236}">
                <a16:creationId xmlns:a16="http://schemas.microsoft.com/office/drawing/2014/main" id="{636927DF-EBBF-4346-9170-346FB64AC642}"/>
              </a:ext>
            </a:extLst>
          </p:cNvPr>
          <p:cNvGrpSpPr/>
          <p:nvPr/>
        </p:nvGrpSpPr>
        <p:grpSpPr>
          <a:xfrm>
            <a:off x="598615" y="2523520"/>
            <a:ext cx="7992330" cy="424678"/>
            <a:chOff x="539552" y="1556792"/>
            <a:chExt cx="7307533" cy="720080"/>
          </a:xfrm>
        </p:grpSpPr>
        <p:sp>
          <p:nvSpPr>
            <p:cNvPr id="18" name="Arredondar Retângulo em um Canto Único 14">
              <a:extLst>
                <a:ext uri="{FF2B5EF4-FFF2-40B4-BE49-F238E27FC236}">
                  <a16:creationId xmlns:a16="http://schemas.microsoft.com/office/drawing/2014/main" id="{6F71B0AB-B773-4071-A2CA-FE77A4682429}"/>
                </a:ext>
              </a:extLst>
            </p:cNvPr>
            <p:cNvSpPr/>
            <p:nvPr/>
          </p:nvSpPr>
          <p:spPr>
            <a:xfrm flipH="1">
              <a:off x="539552" y="1556792"/>
              <a:ext cx="1656184" cy="720080"/>
            </a:xfrm>
            <a:prstGeom prst="round1Rect">
              <a:avLst/>
            </a:prstGeom>
            <a:solidFill>
              <a:srgbClr val="00995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>
                <a:solidFill>
                  <a:srgbClr val="FF0000"/>
                </a:solidFill>
              </a:endParaRPr>
            </a:p>
          </p:txBody>
        </p:sp>
        <p:sp>
          <p:nvSpPr>
            <p:cNvPr id="19" name="Arredondar Retângulo em um Canto Único 15">
              <a:extLst>
                <a:ext uri="{FF2B5EF4-FFF2-40B4-BE49-F238E27FC236}">
                  <a16:creationId xmlns:a16="http://schemas.microsoft.com/office/drawing/2014/main" id="{5D7E7DF7-345B-47BA-AAC6-C3C3D06AC4BD}"/>
                </a:ext>
              </a:extLst>
            </p:cNvPr>
            <p:cNvSpPr/>
            <p:nvPr/>
          </p:nvSpPr>
          <p:spPr>
            <a:xfrm>
              <a:off x="2230461" y="1556832"/>
              <a:ext cx="5616624" cy="720000"/>
            </a:xfrm>
            <a:prstGeom prst="round1Rect">
              <a:avLst/>
            </a:prstGeom>
            <a:solidFill>
              <a:srgbClr val="FFF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>
                <a:solidFill>
                  <a:srgbClr val="FF0000"/>
                </a:solidFill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D86A18F-BCD5-431C-86A5-239CC4A2C748}"/>
                </a:ext>
              </a:extLst>
            </p:cNvPr>
            <p:cNvSpPr txBox="1"/>
            <p:nvPr/>
          </p:nvSpPr>
          <p:spPr>
            <a:xfrm>
              <a:off x="556802" y="1719982"/>
              <a:ext cx="1619014" cy="417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>
                  <a:solidFill>
                    <a:schemeClr val="bg1"/>
                  </a:solidFill>
                </a:rPr>
                <a:t>Como acessar?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BD7F2BB4-9804-475F-8AE2-A865244CA3AD}"/>
                </a:ext>
              </a:extLst>
            </p:cNvPr>
            <p:cNvSpPr/>
            <p:nvPr/>
          </p:nvSpPr>
          <p:spPr>
            <a:xfrm>
              <a:off x="2339752" y="1731117"/>
              <a:ext cx="5400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dirty="0">
                  <a:latin typeface="Trebuchet MS" panose="020B0603020202020204" pitchFamily="34" charset="0"/>
                </a:rPr>
                <a:t>Portal Unimed </a:t>
              </a:r>
              <a:r>
                <a:rPr lang="pt-B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(www.unimed.coop.br) </a:t>
              </a:r>
              <a:r>
                <a:rPr lang="pt-BR" sz="1000" dirty="0">
                  <a:latin typeface="Trebuchet MS" panose="020B0603020202020204" pitchFamily="34" charset="0"/>
                </a:rPr>
                <a:t>e RNU (rnu.unimed.coop.br) </a:t>
              </a:r>
            </a:p>
          </p:txBody>
        </p:sp>
      </p:grpSp>
      <p:grpSp>
        <p:nvGrpSpPr>
          <p:cNvPr id="22" name="Grupo 19">
            <a:extLst>
              <a:ext uri="{FF2B5EF4-FFF2-40B4-BE49-F238E27FC236}">
                <a16:creationId xmlns:a16="http://schemas.microsoft.com/office/drawing/2014/main" id="{4FA49AE1-DC26-43DA-860C-2EEFC31F56E2}"/>
              </a:ext>
            </a:extLst>
          </p:cNvPr>
          <p:cNvGrpSpPr/>
          <p:nvPr/>
        </p:nvGrpSpPr>
        <p:grpSpPr>
          <a:xfrm>
            <a:off x="595376" y="3106713"/>
            <a:ext cx="7989740" cy="464188"/>
            <a:chOff x="539552" y="1556792"/>
            <a:chExt cx="7307533" cy="720040"/>
          </a:xfrm>
        </p:grpSpPr>
        <p:sp>
          <p:nvSpPr>
            <p:cNvPr id="23" name="Arredondar Retângulo em um Canto Único 39">
              <a:extLst>
                <a:ext uri="{FF2B5EF4-FFF2-40B4-BE49-F238E27FC236}">
                  <a16:creationId xmlns:a16="http://schemas.microsoft.com/office/drawing/2014/main" id="{970ACAF7-4BAB-46E5-91CD-03F30F0E53F8}"/>
                </a:ext>
              </a:extLst>
            </p:cNvPr>
            <p:cNvSpPr/>
            <p:nvPr/>
          </p:nvSpPr>
          <p:spPr>
            <a:xfrm flipH="1">
              <a:off x="539552" y="1556792"/>
              <a:ext cx="1656184" cy="720040"/>
            </a:xfrm>
            <a:prstGeom prst="round1Rect">
              <a:avLst/>
            </a:prstGeom>
            <a:solidFill>
              <a:srgbClr val="00995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24" name="Arredondar Retângulo em um Canto Único 40">
              <a:extLst>
                <a:ext uri="{FF2B5EF4-FFF2-40B4-BE49-F238E27FC236}">
                  <a16:creationId xmlns:a16="http://schemas.microsoft.com/office/drawing/2014/main" id="{244A0A54-9D72-43D5-9A53-3CEF61F20036}"/>
                </a:ext>
              </a:extLst>
            </p:cNvPr>
            <p:cNvSpPr/>
            <p:nvPr/>
          </p:nvSpPr>
          <p:spPr>
            <a:xfrm>
              <a:off x="2230461" y="1556832"/>
              <a:ext cx="5616624" cy="720000"/>
            </a:xfrm>
            <a:prstGeom prst="round1Rect">
              <a:avLst/>
            </a:prstGeom>
            <a:solidFill>
              <a:srgbClr val="FFF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  Através do Sistema de Abertura de Chamados.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8DC32C1C-86A1-432B-A1F5-68E9ED0EC5A2}"/>
                </a:ext>
              </a:extLst>
            </p:cNvPr>
            <p:cNvSpPr txBox="1"/>
            <p:nvPr/>
          </p:nvSpPr>
          <p:spPr>
            <a:xfrm>
              <a:off x="569587" y="1793701"/>
              <a:ext cx="161901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000" b="1" dirty="0">
                  <a:solidFill>
                    <a:schemeClr val="bg1"/>
                  </a:solidFill>
                </a:rPr>
                <a:t>Solicitação de acesso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BCA9E86-A693-4A45-9EB1-87A54052AD68}"/>
                </a:ext>
              </a:extLst>
            </p:cNvPr>
            <p:cNvSpPr/>
            <p:nvPr/>
          </p:nvSpPr>
          <p:spPr>
            <a:xfrm>
              <a:off x="2339752" y="1658392"/>
              <a:ext cx="54006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t-BR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upo 19">
            <a:extLst>
              <a:ext uri="{FF2B5EF4-FFF2-40B4-BE49-F238E27FC236}">
                <a16:creationId xmlns:a16="http://schemas.microsoft.com/office/drawing/2014/main" id="{99302299-EC4D-4DC4-9595-5C6128F98B5D}"/>
              </a:ext>
            </a:extLst>
          </p:cNvPr>
          <p:cNvGrpSpPr/>
          <p:nvPr/>
        </p:nvGrpSpPr>
        <p:grpSpPr>
          <a:xfrm>
            <a:off x="598615" y="3711351"/>
            <a:ext cx="7994259" cy="495616"/>
            <a:chOff x="535488" y="1616924"/>
            <a:chExt cx="7307533" cy="780131"/>
          </a:xfrm>
        </p:grpSpPr>
        <p:sp>
          <p:nvSpPr>
            <p:cNvPr id="33" name="Arredondar Retângulo em um Canto Único 39">
              <a:extLst>
                <a:ext uri="{FF2B5EF4-FFF2-40B4-BE49-F238E27FC236}">
                  <a16:creationId xmlns:a16="http://schemas.microsoft.com/office/drawing/2014/main" id="{00F9AD3A-7F92-44BD-AEF2-753DFED66776}"/>
                </a:ext>
              </a:extLst>
            </p:cNvPr>
            <p:cNvSpPr/>
            <p:nvPr/>
          </p:nvSpPr>
          <p:spPr>
            <a:xfrm flipH="1">
              <a:off x="535488" y="1616924"/>
              <a:ext cx="1656184" cy="720040"/>
            </a:xfrm>
            <a:prstGeom prst="round1Rect">
              <a:avLst/>
            </a:prstGeom>
            <a:solidFill>
              <a:srgbClr val="00995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4" name="Arredondar Retângulo em um Canto Único 40">
              <a:extLst>
                <a:ext uri="{FF2B5EF4-FFF2-40B4-BE49-F238E27FC236}">
                  <a16:creationId xmlns:a16="http://schemas.microsoft.com/office/drawing/2014/main" id="{B9CA2EB1-5D9F-4729-A482-E67C46D482BA}"/>
                </a:ext>
              </a:extLst>
            </p:cNvPr>
            <p:cNvSpPr/>
            <p:nvPr/>
          </p:nvSpPr>
          <p:spPr>
            <a:xfrm>
              <a:off x="2230461" y="1616924"/>
              <a:ext cx="5612560" cy="780131"/>
            </a:xfrm>
            <a:prstGeom prst="round1Rect">
              <a:avLst/>
            </a:prstGeom>
            <a:solidFill>
              <a:srgbClr val="FFF0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00"/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759DDBDA-C575-4AE7-80FF-5B298078597F}"/>
                </a:ext>
              </a:extLst>
            </p:cNvPr>
            <p:cNvSpPr txBox="1"/>
            <p:nvPr/>
          </p:nvSpPr>
          <p:spPr>
            <a:xfrm>
              <a:off x="569587" y="1704816"/>
              <a:ext cx="1619014" cy="423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000" b="1" dirty="0">
                  <a:solidFill>
                    <a:schemeClr val="bg1"/>
                  </a:solidFill>
                </a:rPr>
                <a:t>Perfil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AB7BB7C9-8557-4278-B13A-C2522D401B1F}"/>
                </a:ext>
              </a:extLst>
            </p:cNvPr>
            <p:cNvSpPr/>
            <p:nvPr/>
          </p:nvSpPr>
          <p:spPr>
            <a:xfrm>
              <a:off x="2352698" y="1790606"/>
              <a:ext cx="5400600" cy="387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dirty="0">
                  <a:latin typeface="Trebuchet MS" panose="020B0603020202020204" pitchFamily="34" charset="0"/>
                </a:rPr>
                <a:t>Os perfis disponíveis: de acordo com cada PTU (envio / recebimento)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60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Tela Inicial</a:t>
            </a:r>
            <a:endParaRPr lang="en-US" sz="32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733A7BB-61D0-4814-BF48-523B7799B091}"/>
              </a:ext>
            </a:extLst>
          </p:cNvPr>
          <p:cNvSpPr/>
          <p:nvPr/>
        </p:nvSpPr>
        <p:spPr>
          <a:xfrm>
            <a:off x="528320" y="1217481"/>
            <a:ext cx="8229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Há dois tipos de acesso às funcionalidades: pelos ícones da tela principal ou pelo menu lateral conforme demonstrado abaixo. 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CC7272-BD3B-4FD8-8F07-E5823A582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625" y="1868321"/>
            <a:ext cx="5946987" cy="3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6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4623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dirty="0"/>
              <a:t>Menu – Principais Funcionalidades</a:t>
            </a:r>
            <a:endParaRPr lang="en-US" sz="32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EB23AA-CC54-4110-8F0B-6663EDF92523}"/>
              </a:ext>
            </a:extLst>
          </p:cNvPr>
          <p:cNvSpPr txBox="1"/>
          <p:nvPr/>
        </p:nvSpPr>
        <p:spPr>
          <a:xfrm>
            <a:off x="1323661" y="1635809"/>
            <a:ext cx="466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Caixa de Entrada</a:t>
            </a:r>
            <a:r>
              <a:rPr lang="pt-BR" sz="1400" dirty="0"/>
              <a:t>: arquivos PTU recebidos de outras </a:t>
            </a:r>
            <a:r>
              <a:rPr lang="pt-BR" sz="1400" dirty="0" err="1"/>
              <a:t>Unimeds</a:t>
            </a:r>
            <a:r>
              <a:rPr lang="pt-BR" sz="1400" dirty="0"/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55CDAC-4798-4C4E-9AE6-202721D3A2BD}"/>
              </a:ext>
            </a:extLst>
          </p:cNvPr>
          <p:cNvSpPr txBox="1"/>
          <p:nvPr/>
        </p:nvSpPr>
        <p:spPr>
          <a:xfrm>
            <a:off x="1323660" y="2452820"/>
            <a:ext cx="722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Caixa de Saída</a:t>
            </a:r>
            <a:r>
              <a:rPr lang="pt-BR" sz="1400" dirty="0"/>
              <a:t>: arquivos PTU enviados pela Unimed, para confirmar o envio do arquivo, </a:t>
            </a:r>
          </a:p>
          <a:p>
            <a:r>
              <a:rPr lang="pt-BR" sz="1400" dirty="0"/>
              <a:t>basta acessar a caixa de saída, se o arquivo estiver na relação é porque foi enviado com sucesso.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EFD9233-673C-4A2E-B5A9-7B893BA1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3363489"/>
            <a:ext cx="866461" cy="71353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DE833C-340F-4BBE-B401-9CEADA40EDCE}"/>
              </a:ext>
            </a:extLst>
          </p:cNvPr>
          <p:cNvSpPr txBox="1"/>
          <p:nvPr/>
        </p:nvSpPr>
        <p:spPr>
          <a:xfrm>
            <a:off x="1323659" y="3313880"/>
            <a:ext cx="7865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Rascunhos</a:t>
            </a:r>
            <a:r>
              <a:rPr lang="pt-BR" sz="1400" dirty="0"/>
              <a:t>: arquivos PTU que foram apenas validados ou arquivos onde foi realizada a tentativa de envio </a:t>
            </a:r>
          </a:p>
          <a:p>
            <a:r>
              <a:rPr lang="pt-BR" sz="1400" dirty="0"/>
              <a:t>e contem alguma falha.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D2730BD-1313-4D86-8651-E4D98F357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2342250"/>
            <a:ext cx="958728" cy="85766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B47AA87-18D5-42D8-8EBD-DDDE4B082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39791"/>
            <a:ext cx="958726" cy="83888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07C765-B648-4A09-96E7-75D259E2A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8" y="4240595"/>
            <a:ext cx="866463" cy="76331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8E61960-6E8A-4FD0-8396-21DB8E0E5111}"/>
              </a:ext>
            </a:extLst>
          </p:cNvPr>
          <p:cNvSpPr txBox="1"/>
          <p:nvPr/>
        </p:nvSpPr>
        <p:spPr>
          <a:xfrm>
            <a:off x="1323661" y="4298682"/>
            <a:ext cx="6647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Enviar PTU</a:t>
            </a:r>
            <a:r>
              <a:rPr lang="pt-BR" sz="1400" dirty="0"/>
              <a:t>: Para envio de arquivos PTU de acordo com a versão / Formato (TXT ou XML).</a:t>
            </a:r>
          </a:p>
        </p:txBody>
      </p:sp>
    </p:spTree>
    <p:extLst>
      <p:ext uri="{BB962C8B-B14F-4D97-AF65-F5344CB8AC3E}">
        <p14:creationId xmlns:p14="http://schemas.microsoft.com/office/powerpoint/2010/main" val="236401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Enviar PTU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6722DE-6F6B-42D7-A267-642A2DD6A1FE}"/>
              </a:ext>
            </a:extLst>
          </p:cNvPr>
          <p:cNvSpPr txBox="1">
            <a:spLocks/>
          </p:cNvSpPr>
          <p:nvPr/>
        </p:nvSpPr>
        <p:spPr>
          <a:xfrm>
            <a:off x="478295" y="1103654"/>
            <a:ext cx="8613901" cy="7341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Menu Enviar PTU - “Importação de arquivos PTU” - o sistema exibe a tela onde é possível fazer a importação dos arquivos </a:t>
            </a:r>
            <a:r>
              <a:rPr lang="pt-BR" sz="1400" dirty="0" err="1"/>
              <a:t>PTUs</a:t>
            </a:r>
            <a:r>
              <a:rPr lang="pt-BR" sz="1400" dirty="0"/>
              <a:t>.</a:t>
            </a:r>
          </a:p>
          <a:p>
            <a:pPr marL="0" indent="0">
              <a:buNone/>
            </a:pPr>
            <a:r>
              <a:rPr lang="pt-BR" sz="1400" dirty="0"/>
              <a:t>Somente arquivos compactados (extensão </a:t>
            </a:r>
            <a:r>
              <a:rPr lang="pt-BR" sz="1600" b="1" dirty="0"/>
              <a:t>.zip</a:t>
            </a:r>
            <a:r>
              <a:rPr lang="pt-BR" sz="1400" dirty="0"/>
              <a:t>) serão aceitos na importação.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53D99B-EA09-41B2-A8CC-07462859D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918" y="2571750"/>
            <a:ext cx="1396684" cy="55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0702392-6EE0-4E13-96A9-07940082B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475" y="4132755"/>
            <a:ext cx="2388862" cy="42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15F2779-44CB-41E5-ADF7-F73E1F486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04" y="1966365"/>
            <a:ext cx="1872052" cy="13503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87C31A-3D59-4E39-8CFE-1F97F057E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569" y="2160949"/>
            <a:ext cx="2621212" cy="11239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B07D009-552A-489D-A68B-D546920AF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924" y="3695529"/>
            <a:ext cx="1872053" cy="1118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82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Menu selecionado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66F7C75F-CBA7-426E-9AA4-1C7F1002E2D1}"/>
              </a:ext>
            </a:extLst>
          </p:cNvPr>
          <p:cNvSpPr txBox="1">
            <a:spLocks/>
          </p:cNvSpPr>
          <p:nvPr/>
        </p:nvSpPr>
        <p:spPr>
          <a:xfrm>
            <a:off x="670254" y="1151723"/>
            <a:ext cx="8016546" cy="6002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/>
              <a:t> Em cada uma das opções do menu (Caixa de Entrada, Caixa de Saída e Rascunhos) são exibidos os </a:t>
            </a:r>
            <a:r>
              <a:rPr lang="pt-BR" sz="1600" dirty="0" err="1"/>
              <a:t>PTUs</a:t>
            </a:r>
            <a:r>
              <a:rPr lang="pt-BR" sz="1600" dirty="0"/>
              <a:t> que o login possui permissão: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6444004-F503-4F47-A6A5-D9DFE5B9D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773" y="1831046"/>
            <a:ext cx="5723725" cy="31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Menu selecionado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77826FF-2045-4C56-A127-BD19A2D2A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22" y="1609130"/>
            <a:ext cx="6767557" cy="343047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847E7DB-3B45-4F5C-B0E4-B45FACF51BEF}"/>
              </a:ext>
            </a:extLst>
          </p:cNvPr>
          <p:cNvSpPr/>
          <p:nvPr/>
        </p:nvSpPr>
        <p:spPr>
          <a:xfrm>
            <a:off x="1120313" y="1264383"/>
            <a:ext cx="7151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Todo PTU selecionado apresenta opções de filtro e lista de </a:t>
            </a:r>
            <a:r>
              <a:rPr lang="pt-BR" sz="1400" dirty="0" err="1"/>
              <a:t>PTUs</a:t>
            </a:r>
            <a:r>
              <a:rPr lang="pt-BR" sz="1400" dirty="0"/>
              <a:t> com as situações atuais: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BB397EE-F57A-4BB7-8D2A-6B1A87D3333B}"/>
              </a:ext>
            </a:extLst>
          </p:cNvPr>
          <p:cNvSpPr/>
          <p:nvPr/>
        </p:nvSpPr>
        <p:spPr>
          <a:xfrm>
            <a:off x="6610205" y="3231811"/>
            <a:ext cx="977221" cy="1605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57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Tipos de Situação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C18FFC-CD90-4A8B-B33E-0F9D5B6E7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43"/>
          <a:stretch/>
        </p:blipFill>
        <p:spPr>
          <a:xfrm>
            <a:off x="1019309" y="1850637"/>
            <a:ext cx="7077027" cy="144222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5D78280-6893-4373-A247-3B3E59FEC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544" y="1346603"/>
            <a:ext cx="1666875" cy="37147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13B03E6-AA03-430A-87AD-AE1BA219D439}"/>
              </a:ext>
            </a:extLst>
          </p:cNvPr>
          <p:cNvSpPr txBox="1"/>
          <p:nvPr/>
        </p:nvSpPr>
        <p:spPr>
          <a:xfrm>
            <a:off x="1177187" y="3612264"/>
            <a:ext cx="6428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Na pasta de rascunhos, se algum dos status estiver na cor vermelha significa que contém algum erro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E6BB90-34C5-4F04-BF46-28E72C3CC7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331"/>
          <a:stretch/>
        </p:blipFill>
        <p:spPr>
          <a:xfrm>
            <a:off x="1177187" y="3889263"/>
            <a:ext cx="1704975" cy="3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5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Detalhes</a:t>
            </a:r>
          </a:p>
        </p:txBody>
      </p:sp>
      <p:sp>
        <p:nvSpPr>
          <p:cNvPr id="3" name="Espaço Reservado para Texto 4">
            <a:extLst>
              <a:ext uri="{FF2B5EF4-FFF2-40B4-BE49-F238E27FC236}">
                <a16:creationId xmlns:a16="http://schemas.microsoft.com/office/drawing/2014/main" id="{19B13752-5FED-4FF0-925A-3A04DDC7D87E}"/>
              </a:ext>
            </a:extLst>
          </p:cNvPr>
          <p:cNvSpPr txBox="1">
            <a:spLocks/>
          </p:cNvSpPr>
          <p:nvPr/>
        </p:nvSpPr>
        <p:spPr>
          <a:xfrm>
            <a:off x="666605" y="1535634"/>
            <a:ext cx="5901719" cy="4327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/>
              <a:t>É possível ver o detalhe do arquivo, clicando na coluna “Transação”.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D6AFB0-4D48-4E8E-901F-B17EBAE2F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75" y="2208784"/>
            <a:ext cx="8667750" cy="1266825"/>
          </a:xfrm>
          <a:prstGeom prst="rect">
            <a:avLst/>
          </a:prstGeo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6AC1C86D-0528-4D9E-8709-B99842A08056}"/>
              </a:ext>
            </a:extLst>
          </p:cNvPr>
          <p:cNvSpPr/>
          <p:nvPr/>
        </p:nvSpPr>
        <p:spPr>
          <a:xfrm>
            <a:off x="3204550" y="2082757"/>
            <a:ext cx="528507" cy="5033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81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580</Words>
  <Application>Microsoft Office PowerPoint</Application>
  <PresentationFormat>Apresentação na tela (16:9)</PresentationFormat>
  <Paragraphs>60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Office Theme</vt:lpstr>
      <vt:lpstr>Nova CMB </vt:lpstr>
      <vt:lpstr>Nova CMB </vt:lpstr>
      <vt:lpstr>Tela Inicial</vt:lpstr>
      <vt:lpstr>Menu – Principais Funcionalidades</vt:lpstr>
      <vt:lpstr>Enviar PTU</vt:lpstr>
      <vt:lpstr>Menu selecionado</vt:lpstr>
      <vt:lpstr>Menu selecionado</vt:lpstr>
      <vt:lpstr>Tipos de Situação</vt:lpstr>
      <vt:lpstr>Detalhes</vt:lpstr>
      <vt:lpstr>Detalhes</vt:lpstr>
      <vt:lpstr>Detalhes</vt:lpstr>
      <vt:lpstr>Detalhes</vt:lpstr>
      <vt:lpstr>Detalhes</vt:lpstr>
      <vt:lpstr>Detalhes</vt:lpstr>
      <vt:lpstr>Apresentação do PowerPoint</vt:lpstr>
    </vt:vector>
  </TitlesOfParts>
  <Company>Unimed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Fabrício Caputo</dc:creator>
  <cp:lastModifiedBy>Adriana Rabelo Pires Regis</cp:lastModifiedBy>
  <cp:revision>90</cp:revision>
  <dcterms:created xsi:type="dcterms:W3CDTF">2017-12-19T11:57:22Z</dcterms:created>
  <dcterms:modified xsi:type="dcterms:W3CDTF">2020-02-12T13:10:31Z</dcterms:modified>
</cp:coreProperties>
</file>